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7" r:id="rId2"/>
    <p:sldId id="320" r:id="rId3"/>
    <p:sldId id="326" r:id="rId4"/>
    <p:sldId id="321" r:id="rId5"/>
    <p:sldId id="325" r:id="rId6"/>
    <p:sldId id="324" r:id="rId7"/>
    <p:sldId id="26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  <a:srgbClr val="9966FF"/>
    <a:srgbClr val="FF66FF"/>
    <a:srgbClr val="0000FF"/>
    <a:srgbClr val="FFFF00"/>
    <a:srgbClr val="0000CC"/>
    <a:srgbClr val="00CC00"/>
    <a:srgbClr val="F45A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6/28/2020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403011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403011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266291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835885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280143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1662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4607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0351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bJGiVVU5Rt0" TargetMode="External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777bxTDlh8Y" TargetMode="External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brunch.co.kr/@dailynews/161" TargetMode="External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hyperlink" Target="https://www.youtube.com/watch?v=oC2PTjqLCRg" TargetMode="External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hyperlink" Target="https://www.youtube.com/watch?v=zm7B-QVg9eI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004776" y="2382979"/>
            <a:ext cx="10182447" cy="3629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r>
              <a:rPr lang="ko-KR" altLang="en-US" sz="6700" b="1" dirty="0"/>
              <a:t>중고급반을 위한 </a:t>
            </a:r>
            <a:br>
              <a:rPr lang="en-US" altLang="ko-KR" sz="6700" b="1" dirty="0"/>
            </a:br>
            <a:r>
              <a:rPr lang="ko-KR" altLang="en-US" sz="6700" b="1" dirty="0"/>
              <a:t>글쓰기 수업 </a:t>
            </a:r>
            <a:r>
              <a:rPr lang="en-US" altLang="ko-KR" sz="6700" b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br>
              <a:rPr lang="en-US" altLang="ko-KR" sz="6700" b="1" dirty="0"/>
            </a:br>
            <a:br>
              <a:rPr lang="ko-KR" dirty="0"/>
            </a:br>
            <a:r>
              <a:rPr lang="ko-KR" altLang="en-US" b="1" dirty="0">
                <a:solidFill>
                  <a:srgbClr val="0000CC"/>
                </a:solidFill>
              </a:rPr>
              <a:t>미래 직업</a:t>
            </a:r>
            <a:endParaRPr b="1" dirty="0">
              <a:solidFill>
                <a:srgbClr val="0000CC"/>
              </a:solidFill>
            </a:endParaRPr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807AD7B3-0DF9-4F7E-8D4B-2DCE9506CA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977" y="238933"/>
            <a:ext cx="2144046" cy="214404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400" b="1" dirty="0"/>
              <a:t>도입학습</a:t>
            </a:r>
            <a:endParaRPr lang="en-US" sz="44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C363AE-9970-4FA0-8B2B-C05DF20F65CD}"/>
              </a:ext>
            </a:extLst>
          </p:cNvPr>
          <p:cNvSpPr txBox="1"/>
          <p:nvPr/>
        </p:nvSpPr>
        <p:spPr>
          <a:xfrm>
            <a:off x="361950" y="1556878"/>
            <a:ext cx="114300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      다음 비디오를 먼저 시청하고 무엇을 듣고 </a:t>
            </a:r>
            <a:endParaRPr lang="en-US" altLang="ko-KR" sz="3600" b="1" dirty="0"/>
          </a:p>
          <a:p>
            <a:r>
              <a:rPr lang="en-US" altLang="ko-KR" sz="3600" b="1" dirty="0"/>
              <a:t>      </a:t>
            </a:r>
            <a:r>
              <a:rPr lang="ko-KR" altLang="en-US" sz="3600" b="1" dirty="0"/>
              <a:t>이해했는지 옆 사람과 의견을 나누어 보세요</a:t>
            </a:r>
            <a:r>
              <a:rPr lang="en-US" altLang="ko-KR" sz="3600" b="1" dirty="0"/>
              <a:t>.</a:t>
            </a:r>
            <a:endParaRPr lang="en-US" altLang="ko-KR" sz="1050" b="1" dirty="0"/>
          </a:p>
          <a:p>
            <a:r>
              <a:rPr lang="en-US" altLang="ko-KR" sz="3600" b="1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https://www.youtube.com/watch?v=bJGiVVU5Rt0</a:t>
            </a:r>
            <a:r>
              <a:rPr lang="en-US" altLang="ko-KR" sz="2000" b="1" dirty="0">
                <a:solidFill>
                  <a:srgbClr val="FF0000"/>
                </a:solidFill>
              </a:rPr>
              <a:t>       </a:t>
            </a:r>
          </a:p>
          <a:p>
            <a:endParaRPr lang="en-US" altLang="ko-KR" sz="2000" b="1" dirty="0">
              <a:solidFill>
                <a:srgbClr val="0000CC"/>
              </a:solidFill>
            </a:endParaRPr>
          </a:p>
          <a:p>
            <a:endParaRPr lang="en-US" altLang="ko-KR" sz="2000" b="1" dirty="0">
              <a:solidFill>
                <a:srgbClr val="0000CC"/>
              </a:solidFill>
            </a:endParaRPr>
          </a:p>
          <a:p>
            <a:endParaRPr lang="en-US" altLang="ko-KR" sz="2000" b="1" dirty="0">
              <a:solidFill>
                <a:srgbClr val="0000CC"/>
              </a:solidFill>
            </a:endParaRPr>
          </a:p>
          <a:p>
            <a:r>
              <a:rPr lang="en-US" altLang="ko-KR" b="1" dirty="0">
                <a:solidFill>
                  <a:srgbClr val="0000CC"/>
                </a:solidFill>
              </a:rPr>
              <a:t>               </a:t>
            </a:r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1) IT</a:t>
            </a:r>
            <a:r>
              <a:rPr lang="ko-KR" altLang="en-US" sz="2800" b="1" dirty="0">
                <a:solidFill>
                  <a:srgbClr val="0000CC"/>
                </a:solidFill>
                <a:latin typeface="+mn-ea"/>
              </a:rPr>
              <a:t>의 발달로 사라진 직업은 무엇인가요</a:t>
            </a:r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?</a:t>
            </a:r>
          </a:p>
          <a:p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        2) </a:t>
            </a:r>
            <a:r>
              <a:rPr lang="ko-KR" altLang="en-US" sz="2800" b="1" dirty="0">
                <a:solidFill>
                  <a:srgbClr val="0000CC"/>
                </a:solidFill>
                <a:latin typeface="+mn-ea"/>
              </a:rPr>
              <a:t>앞으로 사라질 직업이 있다면 뭘까요</a:t>
            </a:r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?</a:t>
            </a:r>
          </a:p>
          <a:p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        3) </a:t>
            </a:r>
            <a:r>
              <a:rPr lang="ko-KR" altLang="en-US" sz="2800" b="1" dirty="0">
                <a:solidFill>
                  <a:srgbClr val="0000CC"/>
                </a:solidFill>
                <a:latin typeface="+mn-ea"/>
              </a:rPr>
              <a:t>왜 그 직업이 사라질 것 </a:t>
            </a:r>
            <a:r>
              <a:rPr lang="ko-KR" altLang="en-US" sz="2800" b="1" dirty="0" err="1">
                <a:solidFill>
                  <a:srgbClr val="0000CC"/>
                </a:solidFill>
                <a:latin typeface="+mn-ea"/>
              </a:rPr>
              <a:t>같은가요</a:t>
            </a:r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?</a:t>
            </a:r>
          </a:p>
          <a:p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        4) </a:t>
            </a:r>
            <a:r>
              <a:rPr lang="ko-KR" altLang="en-US" sz="2800" b="1" dirty="0">
                <a:solidFill>
                  <a:srgbClr val="0000CC"/>
                </a:solidFill>
                <a:latin typeface="+mn-ea"/>
              </a:rPr>
              <a:t>앞으로 생길 것 같은 직업이 있다면 뭘까요</a:t>
            </a:r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?</a:t>
            </a:r>
          </a:p>
        </p:txBody>
      </p:sp>
      <p:pic>
        <p:nvPicPr>
          <p:cNvPr id="6" name="Graphic 5" descr="Head with gears">
            <a:extLst>
              <a:ext uri="{FF2B5EF4-FFF2-40B4-BE49-F238E27FC236}">
                <a16:creationId xmlns:a16="http://schemas.microsoft.com/office/drawing/2014/main" id="{93803AAB-081F-412D-99CD-6075FDCEC5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1950" y="1758012"/>
            <a:ext cx="914400" cy="914400"/>
          </a:xfrm>
          <a:prstGeom prst="rect">
            <a:avLst/>
          </a:prstGeom>
        </p:spPr>
      </p:pic>
      <p:pic>
        <p:nvPicPr>
          <p:cNvPr id="9" name="Graphic 8" descr="Cactus">
            <a:extLst>
              <a:ext uri="{FF2B5EF4-FFF2-40B4-BE49-F238E27FC236}">
                <a16:creationId xmlns:a16="http://schemas.microsoft.com/office/drawing/2014/main" id="{1284F82A-B654-474B-AEF3-DD7439E8FA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7329" y="4113524"/>
            <a:ext cx="1171979" cy="1280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804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 </a:t>
            </a:r>
            <a:r>
              <a:rPr lang="ko-KR" altLang="en-US" sz="4400" b="1" dirty="0"/>
              <a:t>본학습 </a:t>
            </a:r>
            <a:r>
              <a:rPr lang="en-US" altLang="ko-KR" sz="4400" b="1" dirty="0"/>
              <a:t>I</a:t>
            </a:r>
            <a:endParaRPr lang="en-US" sz="44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A4FD38-BAE0-4A7F-8B0C-54F4B9970F0A}"/>
              </a:ext>
            </a:extLst>
          </p:cNvPr>
          <p:cNvSpPr txBox="1"/>
          <p:nvPr/>
        </p:nvSpPr>
        <p:spPr>
          <a:xfrm>
            <a:off x="209550" y="1381209"/>
            <a:ext cx="1143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아래에 나오는 단어를 먼저 찾아보세요</a:t>
            </a:r>
            <a:r>
              <a:rPr lang="en-US" altLang="ko-KR" sz="3600" b="1" dirty="0"/>
              <a:t>.</a:t>
            </a:r>
            <a:endParaRPr lang="ko-KR" altLang="en-US" sz="3000" b="1" dirty="0"/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6A034597-891B-4AFB-9B5C-931BAE636C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9580128"/>
              </p:ext>
            </p:extLst>
          </p:nvPr>
        </p:nvGraphicFramePr>
        <p:xfrm>
          <a:off x="360408" y="2053661"/>
          <a:ext cx="11128284" cy="38557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2184">
                  <a:extLst>
                    <a:ext uri="{9D8B030D-6E8A-4147-A177-3AD203B41FA5}">
                      <a16:colId xmlns:a16="http://schemas.microsoft.com/office/drawing/2014/main" val="1568373591"/>
                    </a:ext>
                  </a:extLst>
                </a:gridCol>
                <a:gridCol w="3241924">
                  <a:extLst>
                    <a:ext uri="{9D8B030D-6E8A-4147-A177-3AD203B41FA5}">
                      <a16:colId xmlns:a16="http://schemas.microsoft.com/office/drawing/2014/main" val="2444028524"/>
                    </a:ext>
                  </a:extLst>
                </a:gridCol>
                <a:gridCol w="2396204">
                  <a:extLst>
                    <a:ext uri="{9D8B030D-6E8A-4147-A177-3AD203B41FA5}">
                      <a16:colId xmlns:a16="http://schemas.microsoft.com/office/drawing/2014/main" val="125224486"/>
                    </a:ext>
                  </a:extLst>
                </a:gridCol>
                <a:gridCol w="2867972">
                  <a:extLst>
                    <a:ext uri="{9D8B030D-6E8A-4147-A177-3AD203B41FA5}">
                      <a16:colId xmlns:a16="http://schemas.microsoft.com/office/drawing/2014/main" val="4092300479"/>
                    </a:ext>
                  </a:extLst>
                </a:gridCol>
              </a:tblGrid>
              <a:tr h="61867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/>
                        <a:t>한국어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/>
                        <a:t>영어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/>
                        <a:t>한국어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/>
                        <a:t>영어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05992237"/>
                  </a:ext>
                </a:extLst>
              </a:tr>
              <a:tr h="5395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직장암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논란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3312650"/>
                  </a:ext>
                </a:extLst>
              </a:tr>
              <a:tr h="5395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개복 수술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위험성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8078311"/>
                  </a:ext>
                </a:extLst>
              </a:tr>
              <a:tr h="5395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복강경 수술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부작용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7578175"/>
                  </a:ext>
                </a:extLst>
              </a:tr>
              <a:tr h="5395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시야를 확보하다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논문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559531"/>
                  </a:ext>
                </a:extLst>
              </a:tr>
              <a:tr h="5395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보존하다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1" dirty="0"/>
                        <a:t>3</a:t>
                      </a:r>
                      <a:r>
                        <a:rPr lang="ko-KR" altLang="en-US" sz="2400" b="1" dirty="0"/>
                        <a:t>차원 입체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0831542"/>
                  </a:ext>
                </a:extLst>
              </a:tr>
              <a:tr h="5395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최소화하다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통계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954783"/>
                  </a:ext>
                </a:extLst>
              </a:tr>
            </a:tbl>
          </a:graphicData>
        </a:graphic>
      </p:graphicFrame>
      <p:sp>
        <p:nvSpPr>
          <p:cNvPr id="6" name="TextBox 13">
            <a:extLst>
              <a:ext uri="{FF2B5EF4-FFF2-40B4-BE49-F238E27FC236}">
                <a16:creationId xmlns:a16="http://schemas.microsoft.com/office/drawing/2014/main" id="{C3BA35DB-3B48-467C-A4A5-A7353E808F0B}"/>
              </a:ext>
            </a:extLst>
          </p:cNvPr>
          <p:cNvSpPr txBox="1"/>
          <p:nvPr/>
        </p:nvSpPr>
        <p:spPr>
          <a:xfrm>
            <a:off x="3583142" y="2672676"/>
            <a:ext cx="19479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rectal cancer</a:t>
            </a:r>
            <a:endParaRPr lang="ko-KR" altLang="en-US" sz="2400" dirty="0"/>
          </a:p>
        </p:txBody>
      </p:sp>
      <p:sp>
        <p:nvSpPr>
          <p:cNvPr id="30" name="TextBox 13">
            <a:extLst>
              <a:ext uri="{FF2B5EF4-FFF2-40B4-BE49-F238E27FC236}">
                <a16:creationId xmlns:a16="http://schemas.microsoft.com/office/drawing/2014/main" id="{F8E6B4ED-D8F6-4EB7-9D4E-531B7ED9FE25}"/>
              </a:ext>
            </a:extLst>
          </p:cNvPr>
          <p:cNvSpPr txBox="1"/>
          <p:nvPr/>
        </p:nvSpPr>
        <p:spPr>
          <a:xfrm>
            <a:off x="3205247" y="3287255"/>
            <a:ext cx="28410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dirty="0"/>
              <a:t>laparotomy, ventrotomy</a:t>
            </a:r>
            <a:endParaRPr lang="ko-KR" altLang="en-US" sz="2000" dirty="0"/>
          </a:p>
        </p:txBody>
      </p:sp>
      <p:sp>
        <p:nvSpPr>
          <p:cNvPr id="31" name="TextBox 13">
            <a:extLst>
              <a:ext uri="{FF2B5EF4-FFF2-40B4-BE49-F238E27FC236}">
                <a16:creationId xmlns:a16="http://schemas.microsoft.com/office/drawing/2014/main" id="{1C8088BC-E913-4F83-8127-1FEF2E713A37}"/>
              </a:ext>
            </a:extLst>
          </p:cNvPr>
          <p:cNvSpPr txBox="1"/>
          <p:nvPr/>
        </p:nvSpPr>
        <p:spPr>
          <a:xfrm>
            <a:off x="3102420" y="3762179"/>
            <a:ext cx="30283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laparoscopic surgery</a:t>
            </a:r>
            <a:endParaRPr lang="ko-KR" altLang="en-US" sz="2400" dirty="0"/>
          </a:p>
        </p:txBody>
      </p:sp>
      <p:sp>
        <p:nvSpPr>
          <p:cNvPr id="32" name="TextBox 13">
            <a:extLst>
              <a:ext uri="{FF2B5EF4-FFF2-40B4-BE49-F238E27FC236}">
                <a16:creationId xmlns:a16="http://schemas.microsoft.com/office/drawing/2014/main" id="{082B088E-20C9-4A8E-9EE8-5639861FFDFC}"/>
              </a:ext>
            </a:extLst>
          </p:cNvPr>
          <p:cNvSpPr txBox="1"/>
          <p:nvPr/>
        </p:nvSpPr>
        <p:spPr>
          <a:xfrm>
            <a:off x="3017091" y="4301230"/>
            <a:ext cx="31630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to secure a clear view</a:t>
            </a:r>
            <a:endParaRPr lang="ko-KR" altLang="en-US" sz="2400" dirty="0"/>
          </a:p>
        </p:txBody>
      </p:sp>
      <p:sp>
        <p:nvSpPr>
          <p:cNvPr id="33" name="TextBox 13">
            <a:extLst>
              <a:ext uri="{FF2B5EF4-FFF2-40B4-BE49-F238E27FC236}">
                <a16:creationId xmlns:a16="http://schemas.microsoft.com/office/drawing/2014/main" id="{E1FE0C71-CC67-48FD-8503-DCEBF990CF4A}"/>
              </a:ext>
            </a:extLst>
          </p:cNvPr>
          <p:cNvSpPr txBox="1"/>
          <p:nvPr/>
        </p:nvSpPr>
        <p:spPr>
          <a:xfrm>
            <a:off x="3289004" y="4874630"/>
            <a:ext cx="2666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to preserve, retain</a:t>
            </a:r>
            <a:endParaRPr lang="ko-KR" altLang="en-US" sz="2400" dirty="0"/>
          </a:p>
        </p:txBody>
      </p:sp>
      <p:sp>
        <p:nvSpPr>
          <p:cNvPr id="34" name="TextBox 13">
            <a:extLst>
              <a:ext uri="{FF2B5EF4-FFF2-40B4-BE49-F238E27FC236}">
                <a16:creationId xmlns:a16="http://schemas.microsoft.com/office/drawing/2014/main" id="{AD9355C8-5624-4425-BF8A-AE6E51B3984C}"/>
              </a:ext>
            </a:extLst>
          </p:cNvPr>
          <p:cNvSpPr txBox="1"/>
          <p:nvPr/>
        </p:nvSpPr>
        <p:spPr>
          <a:xfrm>
            <a:off x="3655964" y="5417575"/>
            <a:ext cx="17427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to minimize</a:t>
            </a:r>
            <a:endParaRPr lang="ko-KR" altLang="en-US" sz="2400" dirty="0"/>
          </a:p>
        </p:txBody>
      </p:sp>
      <p:sp>
        <p:nvSpPr>
          <p:cNvPr id="35" name="TextBox 13">
            <a:extLst>
              <a:ext uri="{FF2B5EF4-FFF2-40B4-BE49-F238E27FC236}">
                <a16:creationId xmlns:a16="http://schemas.microsoft.com/office/drawing/2014/main" id="{F0409DDD-D645-4BD8-B7F6-348F8FCDD050}"/>
              </a:ext>
            </a:extLst>
          </p:cNvPr>
          <p:cNvSpPr txBox="1"/>
          <p:nvPr/>
        </p:nvSpPr>
        <p:spPr>
          <a:xfrm>
            <a:off x="9144357" y="2682836"/>
            <a:ext cx="17764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controversy</a:t>
            </a:r>
            <a:endParaRPr lang="ko-KR" altLang="en-US" sz="2400" dirty="0"/>
          </a:p>
        </p:txBody>
      </p:sp>
      <p:sp>
        <p:nvSpPr>
          <p:cNvPr id="36" name="TextBox 13">
            <a:extLst>
              <a:ext uri="{FF2B5EF4-FFF2-40B4-BE49-F238E27FC236}">
                <a16:creationId xmlns:a16="http://schemas.microsoft.com/office/drawing/2014/main" id="{790E6B28-4AFB-4AFB-AF08-D55791758811}"/>
              </a:ext>
            </a:extLst>
          </p:cNvPr>
          <p:cNvSpPr txBox="1"/>
          <p:nvPr/>
        </p:nvSpPr>
        <p:spPr>
          <a:xfrm>
            <a:off x="9323641" y="3249072"/>
            <a:ext cx="14686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riskiness </a:t>
            </a:r>
            <a:endParaRPr lang="ko-KR" altLang="en-US" sz="2400" dirty="0"/>
          </a:p>
        </p:txBody>
      </p:sp>
      <p:sp>
        <p:nvSpPr>
          <p:cNvPr id="37" name="TextBox 13">
            <a:extLst>
              <a:ext uri="{FF2B5EF4-FFF2-40B4-BE49-F238E27FC236}">
                <a16:creationId xmlns:a16="http://schemas.microsoft.com/office/drawing/2014/main" id="{334E245D-80E8-4E5E-B37D-7BCD30725D8F}"/>
              </a:ext>
            </a:extLst>
          </p:cNvPr>
          <p:cNvSpPr txBox="1"/>
          <p:nvPr/>
        </p:nvSpPr>
        <p:spPr>
          <a:xfrm>
            <a:off x="9279929" y="3795136"/>
            <a:ext cx="15817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side effect</a:t>
            </a:r>
            <a:endParaRPr lang="ko-KR" altLang="en-US" sz="2200" dirty="0"/>
          </a:p>
        </p:txBody>
      </p:sp>
      <p:sp>
        <p:nvSpPr>
          <p:cNvPr id="38" name="TextBox 13">
            <a:extLst>
              <a:ext uri="{FF2B5EF4-FFF2-40B4-BE49-F238E27FC236}">
                <a16:creationId xmlns:a16="http://schemas.microsoft.com/office/drawing/2014/main" id="{3D86E0DF-F821-447A-8744-5C6B6448A1EA}"/>
              </a:ext>
            </a:extLst>
          </p:cNvPr>
          <p:cNvSpPr txBox="1"/>
          <p:nvPr/>
        </p:nvSpPr>
        <p:spPr>
          <a:xfrm>
            <a:off x="9577642" y="4342239"/>
            <a:ext cx="9893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thesis</a:t>
            </a:r>
            <a:endParaRPr lang="ko-KR" altLang="en-US" sz="2400" dirty="0"/>
          </a:p>
        </p:txBody>
      </p:sp>
      <p:sp>
        <p:nvSpPr>
          <p:cNvPr id="39" name="TextBox 13">
            <a:extLst>
              <a:ext uri="{FF2B5EF4-FFF2-40B4-BE49-F238E27FC236}">
                <a16:creationId xmlns:a16="http://schemas.microsoft.com/office/drawing/2014/main" id="{9E6DC8F1-C565-4860-84E9-39DA91495F1A}"/>
              </a:ext>
            </a:extLst>
          </p:cNvPr>
          <p:cNvSpPr txBox="1"/>
          <p:nvPr/>
        </p:nvSpPr>
        <p:spPr>
          <a:xfrm>
            <a:off x="9699561" y="4853122"/>
            <a:ext cx="5790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3D</a:t>
            </a:r>
            <a:endParaRPr lang="ko-KR" altLang="en-US" sz="2400" dirty="0"/>
          </a:p>
        </p:txBody>
      </p:sp>
      <p:sp>
        <p:nvSpPr>
          <p:cNvPr id="40" name="TextBox 13">
            <a:extLst>
              <a:ext uri="{FF2B5EF4-FFF2-40B4-BE49-F238E27FC236}">
                <a16:creationId xmlns:a16="http://schemas.microsoft.com/office/drawing/2014/main" id="{08A39ADC-ECD7-4F76-A22A-92805D7AFE34}"/>
              </a:ext>
            </a:extLst>
          </p:cNvPr>
          <p:cNvSpPr txBox="1"/>
          <p:nvPr/>
        </p:nvSpPr>
        <p:spPr>
          <a:xfrm>
            <a:off x="9394761" y="5413631"/>
            <a:ext cx="14494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statistics 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126539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 </a:t>
            </a:r>
            <a:r>
              <a:rPr lang="ko-KR" altLang="en-US" sz="4400" b="1" dirty="0"/>
              <a:t>본학습 </a:t>
            </a:r>
            <a:r>
              <a:rPr lang="en-US" altLang="ko-KR" sz="4400" b="1" dirty="0"/>
              <a:t>II</a:t>
            </a:r>
            <a:endParaRPr lang="en-US" sz="44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A4FD38-BAE0-4A7F-8B0C-54F4B9970F0A}"/>
              </a:ext>
            </a:extLst>
          </p:cNvPr>
          <p:cNvSpPr txBox="1"/>
          <p:nvPr/>
        </p:nvSpPr>
        <p:spPr>
          <a:xfrm>
            <a:off x="209550" y="1381209"/>
            <a:ext cx="116222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        다음 링크를 눌러서 비디오를 보고 물음에 답하세요</a:t>
            </a:r>
            <a:r>
              <a:rPr lang="en-US" altLang="ko-KR" sz="3600" b="1" dirty="0"/>
              <a:t>.</a:t>
            </a:r>
          </a:p>
          <a:p>
            <a:r>
              <a:rPr lang="en-US" altLang="ko-KR" sz="3600" b="1" dirty="0"/>
              <a:t>       </a:t>
            </a:r>
            <a:r>
              <a:rPr lang="en-US" altLang="ko-KR" sz="3400" b="1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https://www.youtube.com/watch?v=777bxTDlh8Y</a:t>
            </a:r>
            <a:endParaRPr lang="en-US" altLang="ko-KR" sz="3400" b="1" dirty="0">
              <a:solidFill>
                <a:srgbClr val="FF0000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DE6EB31-E5F9-437B-BE86-7253CD00023F}"/>
              </a:ext>
            </a:extLst>
          </p:cNvPr>
          <p:cNvSpPr/>
          <p:nvPr/>
        </p:nvSpPr>
        <p:spPr>
          <a:xfrm>
            <a:off x="338562" y="3814205"/>
            <a:ext cx="11622232" cy="2212522"/>
          </a:xfrm>
          <a:prstGeom prst="roundRect">
            <a:avLst/>
          </a:prstGeom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3000" b="1" dirty="0">
                <a:solidFill>
                  <a:schemeClr val="bg1"/>
                </a:solidFill>
              </a:rPr>
              <a:t>        1) </a:t>
            </a:r>
            <a:r>
              <a:rPr lang="ko-KR" altLang="en-US" sz="3000" b="1" dirty="0">
                <a:solidFill>
                  <a:schemeClr val="bg1"/>
                </a:solidFill>
              </a:rPr>
              <a:t>직업이 사라지는 두 가지 이유는 뭐라고 했나요</a:t>
            </a:r>
            <a:r>
              <a:rPr lang="en-US" altLang="ko-KR" sz="3000" b="1" dirty="0">
                <a:solidFill>
                  <a:schemeClr val="bg1"/>
                </a:solidFill>
              </a:rPr>
              <a:t>?</a:t>
            </a:r>
          </a:p>
          <a:p>
            <a:r>
              <a:rPr lang="en-US" altLang="ko-KR" sz="3000" b="1" dirty="0">
                <a:solidFill>
                  <a:schemeClr val="bg1"/>
                </a:solidFill>
              </a:rPr>
              <a:t>        2) 10</a:t>
            </a:r>
            <a:r>
              <a:rPr lang="ko-KR" altLang="en-US" sz="3000" b="1" dirty="0">
                <a:solidFill>
                  <a:schemeClr val="bg1"/>
                </a:solidFill>
              </a:rPr>
              <a:t>년 안에 사라질 수 있는 직업은 무엇인가요</a:t>
            </a:r>
            <a:r>
              <a:rPr lang="en-US" altLang="ko-KR" sz="3000" b="1" dirty="0">
                <a:solidFill>
                  <a:schemeClr val="bg1"/>
                </a:solidFill>
              </a:rPr>
              <a:t>?</a:t>
            </a:r>
          </a:p>
          <a:p>
            <a:r>
              <a:rPr lang="en-US" altLang="ko-KR" sz="3000" b="1" dirty="0">
                <a:solidFill>
                  <a:schemeClr val="bg1"/>
                </a:solidFill>
              </a:rPr>
              <a:t>        3) </a:t>
            </a:r>
            <a:r>
              <a:rPr lang="ko-KR" altLang="en-US" sz="3000" b="1" dirty="0">
                <a:solidFill>
                  <a:schemeClr val="bg1"/>
                </a:solidFill>
              </a:rPr>
              <a:t>현대인들은 사진을 어떻게 관리한다고 했나요</a:t>
            </a:r>
            <a:r>
              <a:rPr lang="en-US" altLang="ko-KR" sz="3000" b="1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6" name="Graphic 5" descr="Robot">
            <a:extLst>
              <a:ext uri="{FF2B5EF4-FFF2-40B4-BE49-F238E27FC236}">
                <a16:creationId xmlns:a16="http://schemas.microsoft.com/office/drawing/2014/main" id="{75F7D0D0-AA08-43E8-8DEC-365720FA3F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3207" y="1464406"/>
            <a:ext cx="1089562" cy="1089562"/>
          </a:xfrm>
          <a:prstGeom prst="rect">
            <a:avLst/>
          </a:prstGeom>
        </p:spPr>
      </p:pic>
      <p:pic>
        <p:nvPicPr>
          <p:cNvPr id="11" name="Graphic 10" descr="Typewriter">
            <a:extLst>
              <a:ext uri="{FF2B5EF4-FFF2-40B4-BE49-F238E27FC236}">
                <a16:creationId xmlns:a16="http://schemas.microsoft.com/office/drawing/2014/main" id="{37BE7C7E-02CC-4F0F-BE3D-3E304F2B1A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84712" y="450743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250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 </a:t>
            </a:r>
            <a:r>
              <a:rPr lang="ko-KR" altLang="en-US" sz="4400" b="1" dirty="0"/>
              <a:t>본학습 </a:t>
            </a:r>
            <a:r>
              <a:rPr lang="en-US" altLang="ko-KR" sz="4400" b="1" dirty="0"/>
              <a:t>III</a:t>
            </a:r>
            <a:endParaRPr lang="en-US" sz="44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A4FD38-BAE0-4A7F-8B0C-54F4B9970F0A}"/>
              </a:ext>
            </a:extLst>
          </p:cNvPr>
          <p:cNvSpPr txBox="1"/>
          <p:nvPr/>
        </p:nvSpPr>
        <p:spPr>
          <a:xfrm>
            <a:off x="226431" y="1323317"/>
            <a:ext cx="11430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        다음 링크를 읽어 보고 물음에 답해 보세요</a:t>
            </a:r>
            <a:r>
              <a:rPr lang="en-US" altLang="ko-KR" sz="3600" b="1" dirty="0"/>
              <a:t>.</a:t>
            </a:r>
          </a:p>
          <a:p>
            <a:endParaRPr lang="en-US" altLang="ko-KR" sz="1050" b="1" dirty="0"/>
          </a:p>
          <a:p>
            <a:r>
              <a:rPr lang="en-US" altLang="ko-KR" sz="3600" b="1" dirty="0"/>
              <a:t>         </a:t>
            </a:r>
            <a:r>
              <a:rPr lang="en-US" altLang="ko-KR" sz="3600" b="1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https://brunch.co.kr/@dailynews/161</a:t>
            </a:r>
            <a:endParaRPr lang="ko-KR" altLang="en-US" sz="3000" b="1" dirty="0">
              <a:solidFill>
                <a:srgbClr val="FF0000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2350FED-2B48-45C4-B02A-A4C4CE03C7F7}"/>
              </a:ext>
            </a:extLst>
          </p:cNvPr>
          <p:cNvSpPr/>
          <p:nvPr/>
        </p:nvSpPr>
        <p:spPr>
          <a:xfrm>
            <a:off x="296997" y="3214255"/>
            <a:ext cx="11622232" cy="2563090"/>
          </a:xfrm>
          <a:prstGeom prst="roundRect">
            <a:avLst/>
          </a:prstGeom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800" b="1" dirty="0">
                <a:solidFill>
                  <a:schemeClr val="bg1"/>
                </a:solidFill>
              </a:rPr>
              <a:t>              </a:t>
            </a:r>
            <a:r>
              <a:rPr lang="ko-KR" altLang="en-US" sz="2800" b="1" dirty="0">
                <a:solidFill>
                  <a:schemeClr val="bg1"/>
                </a:solidFill>
              </a:rPr>
              <a:t>이 페이지에 나오는 새롭게 생길 것 같은 직업 중에서 가장 </a:t>
            </a:r>
            <a:endParaRPr lang="en-US" altLang="ko-KR" sz="2800" b="1" dirty="0">
              <a:solidFill>
                <a:schemeClr val="bg1"/>
              </a:solidFill>
            </a:endParaRPr>
          </a:p>
          <a:p>
            <a:r>
              <a:rPr lang="en-US" altLang="ko-KR" sz="2800" b="1" dirty="0">
                <a:solidFill>
                  <a:schemeClr val="bg1"/>
                </a:solidFill>
              </a:rPr>
              <a:t>              </a:t>
            </a:r>
            <a:r>
              <a:rPr lang="ko-KR" altLang="en-US" sz="2800" b="1" dirty="0">
                <a:solidFill>
                  <a:schemeClr val="bg1"/>
                </a:solidFill>
              </a:rPr>
              <a:t>마음에 드는 직업이 있나요</a:t>
            </a:r>
            <a:r>
              <a:rPr lang="en-US" altLang="ko-KR" sz="2800" b="1" dirty="0">
                <a:solidFill>
                  <a:schemeClr val="bg1"/>
                </a:solidFill>
              </a:rPr>
              <a:t>? </a:t>
            </a:r>
            <a:r>
              <a:rPr lang="ko-KR" altLang="en-US" sz="2800" b="1" dirty="0">
                <a:solidFill>
                  <a:schemeClr val="bg1"/>
                </a:solidFill>
              </a:rPr>
              <a:t>여러분이 그 중에서 하나를 </a:t>
            </a:r>
            <a:endParaRPr lang="en-US" altLang="ko-KR" sz="2800" b="1" dirty="0">
              <a:solidFill>
                <a:schemeClr val="bg1"/>
              </a:solidFill>
            </a:endParaRPr>
          </a:p>
          <a:p>
            <a:r>
              <a:rPr lang="en-US" altLang="ko-KR" sz="2800" b="1" dirty="0">
                <a:solidFill>
                  <a:schemeClr val="bg1"/>
                </a:solidFill>
              </a:rPr>
              <a:t>              </a:t>
            </a:r>
            <a:r>
              <a:rPr lang="ko-KR" altLang="en-US" sz="2800" b="1" dirty="0">
                <a:solidFill>
                  <a:schemeClr val="bg1"/>
                </a:solidFill>
              </a:rPr>
              <a:t>선택한다면 무엇을 선택하고 </a:t>
            </a:r>
            <a:r>
              <a:rPr lang="ko-KR" altLang="en-US" sz="2800" b="1" dirty="0" err="1">
                <a:solidFill>
                  <a:schemeClr val="bg1"/>
                </a:solidFill>
              </a:rPr>
              <a:t>싶은가요</a:t>
            </a:r>
            <a:r>
              <a:rPr lang="en-US" altLang="ko-KR" sz="2800" b="1" dirty="0">
                <a:solidFill>
                  <a:schemeClr val="bg1"/>
                </a:solidFill>
              </a:rPr>
              <a:t>? </a:t>
            </a:r>
            <a:r>
              <a:rPr lang="ko-KR" altLang="en-US" sz="2800" b="1" dirty="0">
                <a:solidFill>
                  <a:schemeClr val="bg1"/>
                </a:solidFill>
              </a:rPr>
              <a:t>왜 그 직업을 선택하고  </a:t>
            </a:r>
            <a:endParaRPr lang="en-US" altLang="ko-KR" sz="2800" b="1" dirty="0">
              <a:solidFill>
                <a:schemeClr val="bg1"/>
              </a:solidFill>
            </a:endParaRPr>
          </a:p>
          <a:p>
            <a:r>
              <a:rPr lang="en-US" altLang="ko-KR" sz="2800" b="1" dirty="0">
                <a:solidFill>
                  <a:schemeClr val="bg1"/>
                </a:solidFill>
              </a:rPr>
              <a:t>              </a:t>
            </a:r>
            <a:r>
              <a:rPr lang="ko-KR" altLang="en-US" sz="2800" b="1" dirty="0">
                <a:solidFill>
                  <a:schemeClr val="bg1"/>
                </a:solidFill>
              </a:rPr>
              <a:t>싶은지 여러분의 생각을 한 단락 정도로 요약해 보세요</a:t>
            </a:r>
            <a:r>
              <a:rPr lang="en-US" altLang="ko-KR" sz="2800" b="1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6" name="Graphic 5" descr="Disk">
            <a:extLst>
              <a:ext uri="{FF2B5EF4-FFF2-40B4-BE49-F238E27FC236}">
                <a16:creationId xmlns:a16="http://schemas.microsoft.com/office/drawing/2014/main" id="{99C8EA2D-B1BF-46B4-A703-D6D4F01A5B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7499" y="1440517"/>
            <a:ext cx="1087120" cy="108712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D145333-F961-4508-8391-BFD2421DF2A3}"/>
              </a:ext>
            </a:extLst>
          </p:cNvPr>
          <p:cNvSpPr/>
          <p:nvPr/>
        </p:nvSpPr>
        <p:spPr>
          <a:xfrm>
            <a:off x="306951" y="4426525"/>
            <a:ext cx="180124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Task :     </a:t>
            </a:r>
            <a:endParaRPr lang="ko-KR" altLang="en-US" sz="3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14" name="Graphic 13" descr="Cell Tower">
            <a:extLst>
              <a:ext uri="{FF2B5EF4-FFF2-40B4-BE49-F238E27FC236}">
                <a16:creationId xmlns:a16="http://schemas.microsoft.com/office/drawing/2014/main" id="{F51B756B-25B4-4BEA-9F1E-094D32C179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1059" y="365112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47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 </a:t>
            </a:r>
            <a:r>
              <a:rPr lang="ko-KR" altLang="en-US" sz="4400" b="1" dirty="0"/>
              <a:t>본학습 </a:t>
            </a:r>
            <a:r>
              <a:rPr lang="en-US" altLang="ko-KR" sz="4400" b="1" dirty="0"/>
              <a:t>IV</a:t>
            </a:r>
            <a:endParaRPr lang="en-US" sz="40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A4FD38-BAE0-4A7F-8B0C-54F4B9970F0A}"/>
              </a:ext>
            </a:extLst>
          </p:cNvPr>
          <p:cNvSpPr txBox="1"/>
          <p:nvPr/>
        </p:nvSpPr>
        <p:spPr>
          <a:xfrm>
            <a:off x="533399" y="1602291"/>
            <a:ext cx="111537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/>
              <a:t>       아래 링크를 눌러서 비디오를 시청하세요</a:t>
            </a:r>
            <a:r>
              <a:rPr lang="en-US" altLang="ko-KR" sz="3200" b="1" dirty="0"/>
              <a:t>.</a:t>
            </a:r>
          </a:p>
          <a:p>
            <a:r>
              <a:rPr lang="en-US" altLang="ko-KR" sz="3200" b="1" dirty="0"/>
              <a:t>       </a:t>
            </a:r>
            <a:r>
              <a:rPr lang="en-US" altLang="ko-KR" sz="3200" b="1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https://www.youtube.com/watch?v=oC2PTjqLCRg</a:t>
            </a:r>
            <a:endParaRPr lang="en-US" altLang="ko-KR" sz="3200" b="1" dirty="0">
              <a:solidFill>
                <a:srgbClr val="FF0000"/>
              </a:solidFill>
            </a:endParaRPr>
          </a:p>
          <a:p>
            <a:r>
              <a:rPr lang="en-US" altLang="ko-KR" sz="3200" b="1" dirty="0">
                <a:solidFill>
                  <a:srgbClr val="FF0000"/>
                </a:solidFill>
              </a:rPr>
              <a:t>       </a:t>
            </a:r>
            <a:r>
              <a:rPr lang="en-US" altLang="ko-KR" sz="3200" b="1" dirty="0">
                <a:solidFill>
                  <a:srgbClr val="FF00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https://www.youtube.com/watch?v=zm7B-QVg9eI</a:t>
            </a:r>
            <a:endParaRPr lang="en-US" altLang="ko-KR" sz="3200" b="1" dirty="0">
              <a:solidFill>
                <a:srgbClr val="FF0000"/>
              </a:solidFill>
            </a:endParaRPr>
          </a:p>
        </p:txBody>
      </p:sp>
      <p:pic>
        <p:nvPicPr>
          <p:cNvPr id="6" name="Graphic 5" descr="Wireless router">
            <a:extLst>
              <a:ext uri="{FF2B5EF4-FFF2-40B4-BE49-F238E27FC236}">
                <a16:creationId xmlns:a16="http://schemas.microsoft.com/office/drawing/2014/main" id="{A43BDDB4-EFAC-4F8D-8E4C-B853522E43A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1422" y="1823463"/>
            <a:ext cx="1137888" cy="1137888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0C53B4E-97AC-4EE4-B76C-DD85811AB8A2}"/>
              </a:ext>
            </a:extLst>
          </p:cNvPr>
          <p:cNvSpPr/>
          <p:nvPr/>
        </p:nvSpPr>
        <p:spPr>
          <a:xfrm>
            <a:off x="338562" y="3814205"/>
            <a:ext cx="11622232" cy="2212522"/>
          </a:xfrm>
          <a:prstGeom prst="roundRect">
            <a:avLst/>
          </a:prstGeom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3000" b="1" dirty="0">
                <a:solidFill>
                  <a:schemeClr val="bg1"/>
                </a:solidFill>
              </a:rPr>
              <a:t>          1) </a:t>
            </a:r>
            <a:r>
              <a:rPr lang="ko-KR" altLang="en-US" sz="3000" b="1" dirty="0">
                <a:solidFill>
                  <a:schemeClr val="bg1"/>
                </a:solidFill>
              </a:rPr>
              <a:t>로봇 수술의 장점이 뭐라고 했나요</a:t>
            </a:r>
            <a:r>
              <a:rPr lang="en-US" altLang="ko-KR" sz="3000" b="1" dirty="0">
                <a:solidFill>
                  <a:schemeClr val="bg1"/>
                </a:solidFill>
              </a:rPr>
              <a:t>?</a:t>
            </a:r>
          </a:p>
          <a:p>
            <a:r>
              <a:rPr lang="en-US" altLang="ko-KR" sz="3000" b="1" dirty="0">
                <a:solidFill>
                  <a:schemeClr val="bg1"/>
                </a:solidFill>
              </a:rPr>
              <a:t>          2) </a:t>
            </a:r>
            <a:r>
              <a:rPr lang="ko-KR" altLang="en-US" sz="3000" b="1" dirty="0">
                <a:solidFill>
                  <a:schemeClr val="bg1"/>
                </a:solidFill>
              </a:rPr>
              <a:t>로봇 수술을 하기에 가장 좋은 질병이 뭔가요</a:t>
            </a:r>
            <a:r>
              <a:rPr lang="en-US" altLang="ko-KR" sz="3000" b="1" dirty="0">
                <a:solidFill>
                  <a:schemeClr val="bg1"/>
                </a:solidFill>
              </a:rPr>
              <a:t>?</a:t>
            </a:r>
          </a:p>
          <a:p>
            <a:r>
              <a:rPr lang="en-US" altLang="ko-KR" sz="3000" b="1" dirty="0">
                <a:solidFill>
                  <a:schemeClr val="bg1"/>
                </a:solidFill>
              </a:rPr>
              <a:t>          3) </a:t>
            </a:r>
            <a:r>
              <a:rPr lang="ko-KR" altLang="en-US" sz="3000" b="1" dirty="0">
                <a:solidFill>
                  <a:schemeClr val="bg1"/>
                </a:solidFill>
              </a:rPr>
              <a:t>로봇 수술에 대한 논란은 무엇인가요</a:t>
            </a:r>
            <a:r>
              <a:rPr lang="en-US" altLang="ko-KR" sz="3000" b="1" dirty="0">
                <a:solidFill>
                  <a:schemeClr val="bg1"/>
                </a:solidFill>
              </a:rPr>
              <a:t>?</a:t>
            </a:r>
          </a:p>
          <a:p>
            <a:r>
              <a:rPr lang="en-US" altLang="ko-KR" sz="3000" b="1" dirty="0">
                <a:solidFill>
                  <a:schemeClr val="bg1"/>
                </a:solidFill>
              </a:rPr>
              <a:t>          4) </a:t>
            </a:r>
            <a:r>
              <a:rPr lang="ko-KR" altLang="en-US" sz="3000" b="1" dirty="0">
                <a:solidFill>
                  <a:schemeClr val="bg1"/>
                </a:solidFill>
              </a:rPr>
              <a:t>수술을 하기 전에 환자에게 한 조언은 뭔가요</a:t>
            </a:r>
            <a:r>
              <a:rPr lang="en-US" altLang="ko-KR" sz="3000" b="1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14" name="Graphic 13" descr="Doctor">
            <a:extLst>
              <a:ext uri="{FF2B5EF4-FFF2-40B4-BE49-F238E27FC236}">
                <a16:creationId xmlns:a16="http://schemas.microsoft.com/office/drawing/2014/main" id="{6FE99894-C878-415F-9D42-DF857F55B4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38562" y="4165160"/>
            <a:ext cx="1310129" cy="1310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2194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F899D2F-0B74-4E17-8C34-0374BD02E311}"/>
              </a:ext>
            </a:extLst>
          </p:cNvPr>
          <p:cNvSpPr/>
          <p:nvPr/>
        </p:nvSpPr>
        <p:spPr>
          <a:xfrm>
            <a:off x="429490" y="2127478"/>
            <a:ext cx="11249891" cy="3691434"/>
          </a:xfrm>
          <a:prstGeom prst="roundRect">
            <a:avLst/>
          </a:prstGeom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3200" b="1" dirty="0"/>
              <a:t>                 </a:t>
            </a:r>
            <a:r>
              <a:rPr lang="en-US" altLang="ko-KR" sz="2800" b="1" dirty="0"/>
              <a:t>IT </a:t>
            </a:r>
            <a:r>
              <a:rPr lang="ko-KR" altLang="en-US" sz="2800" b="1" dirty="0"/>
              <a:t>기술이 발달할수록 우리 인간의 생활은 점점 편리해지고 있습니다</a:t>
            </a:r>
            <a:r>
              <a:rPr lang="en-US" altLang="ko-KR" sz="2800" b="1" dirty="0"/>
              <a:t>. </a:t>
            </a:r>
            <a:r>
              <a:rPr lang="ko-KR" altLang="en-US" sz="2800" b="1" dirty="0"/>
              <a:t>의료의 발달로 평균수명도 매년 길어지고 있는 반면</a:t>
            </a:r>
            <a:r>
              <a:rPr lang="en-US" altLang="ko-KR" sz="2800" b="1" dirty="0"/>
              <a:t>, </a:t>
            </a:r>
            <a:r>
              <a:rPr lang="ko-KR" altLang="en-US" sz="2800" b="1" dirty="0"/>
              <a:t>장수로 인해 은퇴 후의 경제활동이나 은퇴준비가 문제가 되고 있기도 합니다</a:t>
            </a:r>
            <a:r>
              <a:rPr lang="en-US" altLang="ko-KR" sz="2800" b="1" dirty="0"/>
              <a:t>. </a:t>
            </a:r>
            <a:r>
              <a:rPr lang="ko-KR" altLang="en-US" sz="2800" b="1" dirty="0"/>
              <a:t>여러분이 은퇴 후에도 건강을 유지하고 있는 실버 계층을 위해 새로운 직업을 설계한다면 어떤 직업을 만들고 </a:t>
            </a:r>
            <a:r>
              <a:rPr lang="ko-KR" altLang="en-US" sz="2800" b="1" dirty="0" err="1"/>
              <a:t>싶은가요</a:t>
            </a:r>
            <a:r>
              <a:rPr lang="en-US" altLang="ko-KR" sz="2800" b="1" dirty="0"/>
              <a:t>? </a:t>
            </a:r>
            <a:r>
              <a:rPr lang="ko-KR" altLang="en-US" sz="2800" b="1" dirty="0"/>
              <a:t>왜 그 직업을 만들고 싶은지 여러분의 생각을 논리적으로 </a:t>
            </a:r>
            <a:endParaRPr lang="en-US" altLang="ko-KR" sz="2800" b="1" dirty="0"/>
          </a:p>
          <a:p>
            <a:r>
              <a:rPr lang="ko-KR" altLang="en-US" sz="2800" b="1" dirty="0"/>
              <a:t>두 단락 정도 글을 써 보세요</a:t>
            </a:r>
            <a:r>
              <a:rPr lang="en-US" altLang="ko-KR" sz="2800" b="1" dirty="0"/>
              <a:t>.</a:t>
            </a:r>
            <a:endParaRPr lang="ko-KR" altLang="en-US" sz="3200" b="1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EF9C0C0-F991-4B4D-BF4D-87FCA3944BD5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+mn-ea"/>
              </a:rPr>
              <a:t> </a:t>
            </a:r>
            <a:r>
              <a:rPr lang="ko-KR" altLang="en-US" sz="4400" b="1" dirty="0">
                <a:latin typeface="+mn-ea"/>
              </a:rPr>
              <a:t>마지막 과제</a:t>
            </a:r>
            <a:endParaRPr lang="en-US" sz="4400" b="1" dirty="0">
              <a:latin typeface="+mn-ea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9B35859-8AE2-4BE2-81D0-085478A1B999}"/>
              </a:ext>
            </a:extLst>
          </p:cNvPr>
          <p:cNvGrpSpPr/>
          <p:nvPr/>
        </p:nvGrpSpPr>
        <p:grpSpPr>
          <a:xfrm>
            <a:off x="663891" y="2336510"/>
            <a:ext cx="1773200" cy="646332"/>
            <a:chOff x="663891" y="2336510"/>
            <a:chExt cx="1773200" cy="646332"/>
          </a:xfrm>
        </p:grpSpPr>
        <p:pic>
          <p:nvPicPr>
            <p:cNvPr id="11" name="Graphic 10" descr="Lightbulb">
              <a:extLst>
                <a:ext uri="{FF2B5EF4-FFF2-40B4-BE49-F238E27FC236}">
                  <a16:creationId xmlns:a16="http://schemas.microsoft.com/office/drawing/2014/main" id="{F64BD82C-700A-40AE-A72E-3BB8DE8BEE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63891" y="2336510"/>
              <a:ext cx="646332" cy="646332"/>
            </a:xfrm>
            <a:prstGeom prst="rect">
              <a:avLst/>
            </a:prstGeom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B463D961-1871-400A-8375-D824509EBBBC}"/>
                </a:ext>
              </a:extLst>
            </p:cNvPr>
            <p:cNvSpPr txBox="1"/>
            <p:nvPr/>
          </p:nvSpPr>
          <p:spPr>
            <a:xfrm>
              <a:off x="1227184" y="2336510"/>
              <a:ext cx="120990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accent2">
                      <a:lumMod val="60000"/>
                      <a:lumOff val="40000"/>
                    </a:schemeClr>
                  </a:solidFill>
                </a:rPr>
                <a:t>Task:</a:t>
              </a:r>
              <a:endParaRPr lang="ko-KR" altLang="en-US" sz="3600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2470440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2553</TotalTime>
  <Words>476</Words>
  <Application>Microsoft Office PowerPoint</Application>
  <PresentationFormat>Widescreen</PresentationFormat>
  <Paragraphs>83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맑은 고딕</vt:lpstr>
      <vt:lpstr>Arial</vt:lpstr>
      <vt:lpstr>Calibri</vt:lpstr>
      <vt:lpstr>1_Office Theme</vt:lpstr>
      <vt:lpstr>  중고급반을 위한  글쓰기 수업 9  미래 직업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6-2</dc:title>
  <dc:creator>Grace Euna Ko</dc:creator>
  <cp:lastModifiedBy>Hyunkyu Yi</cp:lastModifiedBy>
  <cp:revision>240</cp:revision>
  <dcterms:created xsi:type="dcterms:W3CDTF">2020-04-18T22:55:50Z</dcterms:created>
  <dcterms:modified xsi:type="dcterms:W3CDTF">2020-06-28T00:44:30Z</dcterms:modified>
</cp:coreProperties>
</file>